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62" r:id="rId4"/>
    <p:sldId id="263" r:id="rId5"/>
    <p:sldId id="269" r:id="rId6"/>
    <p:sldId id="264" r:id="rId7"/>
    <p:sldId id="265" r:id="rId8"/>
    <p:sldId id="266" r:id="rId9"/>
    <p:sldId id="267" r:id="rId10"/>
    <p:sldId id="268" r:id="rId11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2731" autoAdjust="0"/>
  </p:normalViewPr>
  <p:slideViewPr>
    <p:cSldViewPr>
      <p:cViewPr>
        <p:scale>
          <a:sx n="53" d="100"/>
          <a:sy n="53" d="100"/>
        </p:scale>
        <p:origin x="-1470" y="-3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75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7442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881515-9A6B-4BCE-A9E9-14B229BC146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70267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943163-2204-49A7-A33B-0DDE8A226E9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95BC85-EF26-4E6D-B0C0-B59043FED47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z="11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8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328BF-07E7-4AEA-A136-E093305F313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3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4328BF-07E7-4AEA-A136-E093305F313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7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312436-19AD-4D56-AA2E-3747616517F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7847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479D05-E99C-4EE9-AD21-66B3A0322A1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3541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B613ED-D328-43B5-9A57-B4FB35B3E704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19818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E24454-485A-4331-A4F7-A5BE3995E25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526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188914"/>
            <a:ext cx="9283435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196975"/>
            <a:ext cx="4559168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75106" y="1196975"/>
            <a:ext cx="4559167" cy="2516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75106" y="3865564"/>
            <a:ext cx="4559167" cy="2516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93133" y="6572250"/>
            <a:ext cx="23114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22440A-CC85-4D5F-9073-9B111D2203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898768" y="6578601"/>
            <a:ext cx="31369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IAAF CECS Level II Event Specific Theory</a:t>
            </a:r>
          </a:p>
        </p:txBody>
      </p:sp>
    </p:spTree>
    <p:extLst>
      <p:ext uri="{BB962C8B-B14F-4D97-AF65-F5344CB8AC3E}">
        <p14:creationId xmlns:p14="http://schemas.microsoft.com/office/powerpoint/2010/main" val="17314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2720" y="3501008"/>
            <a:ext cx="5256584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ar-EG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3.3.1 العدو</a:t>
            </a:r>
            <a:endParaRPr lang="en-GB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472" y="260648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47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3" descr="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635" y="1628800"/>
            <a:ext cx="3124200" cy="4275138"/>
          </a:xfrm>
          <a:noFill/>
        </p:spPr>
      </p:pic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3719408"/>
              </p:ext>
            </p:extLst>
          </p:nvPr>
        </p:nvGraphicFramePr>
        <p:xfrm>
          <a:off x="3857625" y="1391368"/>
          <a:ext cx="5416551" cy="183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Image bitmap" r:id="rId5" imgW="9123810" imgH="3095238" progId="Paint.Picture">
                  <p:embed/>
                </p:oleObj>
              </mc:Choice>
              <mc:Fallback>
                <p:oleObj name="Image bitmap" r:id="rId5" imgW="9123810" imgH="3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391368"/>
                        <a:ext cx="5416551" cy="1837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3857624" y="3494919"/>
            <a:ext cx="591991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r" rtl="1"/>
            <a:r>
              <a:rPr lang="en-GB" altLang="en-US" sz="2000" dirty="0">
                <a:latin typeface="Arial" panose="020B0604020202020204" pitchFamily="34" charset="0"/>
              </a:rPr>
              <a:t>2 -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- ثنى ركبة رجل الأرتكاز بطريقة ملحوظة أثناء مرحلة العودة </a:t>
            </a:r>
            <a:endParaRPr lang="ar-EG" b="1" dirty="0" smtClean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lvl="0" algn="r" rtl="1"/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للحصول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على </a:t>
            </a: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مرجحة بندول</a:t>
            </a:r>
            <a:r>
              <a:rPr lang="ar-EG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ية  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ق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ص</a:t>
            </a:r>
            <a:r>
              <a:rPr lang="ar-EG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يرة </a:t>
            </a:r>
            <a:r>
              <a:rPr lang="ar-EG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كما </a:t>
            </a: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يجب مرجحة الذراع بنشاط و بدون توتر </a:t>
            </a:r>
            <a:endParaRPr lang="ar-EG" b="1" dirty="0" smtClean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lvl="0" algn="r" rtl="1"/>
            <a:r>
              <a:rPr lang="ar-EG" b="1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3 - </a:t>
            </a:r>
            <a:r>
              <a:rPr lang="en-GB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</a:t>
            </a:r>
            <a:r>
              <a:rPr lang="ar-SA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تدفع </a:t>
            </a:r>
            <a:r>
              <a:rPr lang="ar-SA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رجل الإرتكاز الأخرى للخلف ( لتقليل حركة التوقف أثناء ملامسة الأرض)(3).</a:t>
            </a:r>
            <a:endParaRPr lang="en-US" b="1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algn="just"/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7624098" y="2364637"/>
            <a:ext cx="290513" cy="2905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8850249" y="2592682"/>
            <a:ext cx="485775" cy="5127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Circular Arrow 9"/>
          <p:cNvSpPr/>
          <p:nvPr/>
        </p:nvSpPr>
        <p:spPr bwMode="auto">
          <a:xfrm rot="4589427">
            <a:off x="8312087" y="2507841"/>
            <a:ext cx="1076325" cy="1289050"/>
          </a:xfrm>
          <a:prstGeom prst="circularArrow">
            <a:avLst>
              <a:gd name="adj1" fmla="val 8308"/>
              <a:gd name="adj2" fmla="val 2154060"/>
              <a:gd name="adj3" fmla="val 20296217"/>
              <a:gd name="adj4" fmla="val 17073639"/>
              <a:gd name="adj5" fmla="val 16123"/>
            </a:avLst>
          </a:prstGeom>
          <a:solidFill>
            <a:srgbClr val="C0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5448" y="6581001"/>
            <a:ext cx="920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4568" y="260648"/>
            <a:ext cx="3012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kern="0" dirty="0">
                <a:solidFill>
                  <a:schemeClr val="bg1"/>
                </a:solidFill>
                <a:latin typeface="DIN"/>
                <a:ea typeface="+mj-ea"/>
                <a:cs typeface="Arial" pitchFamily="34" charset="0"/>
              </a:rPr>
              <a:t>مرحلة الطيران 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9" y="260648"/>
            <a:ext cx="5184575" cy="8302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>
                <a:solidFill>
                  <a:srgbClr val="FFFF00"/>
                </a:solidFill>
                <a:cs typeface="Arial" pitchFamily="34" charset="0"/>
              </a:rPr>
              <a:t>التسلسل </a:t>
            </a:r>
            <a:r>
              <a:rPr lang="ar-SA" sz="3600" b="1" dirty="0" smtClean="0">
                <a:solidFill>
                  <a:srgbClr val="FFFF00"/>
                </a:solidFill>
                <a:cs typeface="Arial" pitchFamily="34" charset="0"/>
              </a:rPr>
              <a:t>الكامل </a:t>
            </a:r>
            <a:r>
              <a:rPr lang="ar-EG" sz="3600" b="1" dirty="0" smtClean="0">
                <a:solidFill>
                  <a:srgbClr val="FFFF00"/>
                </a:solidFill>
                <a:cs typeface="Arial" pitchFamily="34" charset="0"/>
              </a:rPr>
              <a:t>لل</a:t>
            </a:r>
            <a:r>
              <a:rPr lang="ar-SA" sz="3600" b="1" dirty="0" smtClean="0">
                <a:solidFill>
                  <a:srgbClr val="FFFF00"/>
                </a:solidFill>
                <a:cs typeface="Arial" pitchFamily="34" charset="0"/>
              </a:rPr>
              <a:t>حرك</a:t>
            </a:r>
            <a:r>
              <a:rPr lang="ar-EG" sz="3600" b="1" dirty="0" smtClean="0">
                <a:solidFill>
                  <a:srgbClr val="FFFF00"/>
                </a:solidFill>
                <a:cs typeface="Arial" pitchFamily="34" charset="0"/>
              </a:rPr>
              <a:t>ة</a:t>
            </a:r>
            <a:r>
              <a:rPr lang="ar-SA" sz="36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fr-FR" sz="3600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3006456"/>
              </p:ext>
            </p:extLst>
          </p:nvPr>
        </p:nvGraphicFramePr>
        <p:xfrm>
          <a:off x="833281" y="1382621"/>
          <a:ext cx="7927874" cy="226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Image bitmap" r:id="rId4" imgW="28028571" imgH="7685714" progId="Paint.Picture">
                  <p:embed/>
                </p:oleObj>
              </mc:Choice>
              <mc:Fallback>
                <p:oleObj name="Image bitmap" r:id="rId4" imgW="28028571" imgH="7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81" y="1382621"/>
                        <a:ext cx="7927874" cy="2261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/>
          <a:stretch>
            <a:fillRect/>
          </a:stretch>
        </p:blipFill>
        <p:spPr bwMode="auto">
          <a:xfrm>
            <a:off x="560512" y="3717032"/>
            <a:ext cx="35655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4520952" y="3789040"/>
            <a:ext cx="4752528" cy="24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ar-SA" sz="32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تتكون كل خطوة من </a:t>
            </a:r>
            <a:r>
              <a:rPr lang="ar-EG" sz="32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مرحلتين :</a:t>
            </a:r>
          </a:p>
          <a:p>
            <a:pPr algn="r">
              <a:lnSpc>
                <a:spcPct val="150000"/>
              </a:lnSpc>
            </a:pPr>
            <a:r>
              <a:rPr lang="ar-SA" sz="32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مرحلة </a:t>
            </a:r>
            <a:r>
              <a:rPr lang="ar-SA" sz="32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الإرتكاز </a:t>
            </a:r>
            <a:endParaRPr lang="ar-EG" sz="3200" b="1" dirty="0" smtClean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algn="r">
              <a:lnSpc>
                <a:spcPct val="150000"/>
              </a:lnSpc>
            </a:pPr>
            <a:r>
              <a:rPr lang="ar-SA" sz="32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و </a:t>
            </a:r>
            <a:r>
              <a:rPr lang="ar-SA" sz="32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مرحلة الطيران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2</a:t>
            </a:r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193157"/>
            <a:ext cx="763284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1" y="312512"/>
            <a:ext cx="4968552" cy="5730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cs typeface="Arial" pitchFamily="34" charset="0"/>
              </a:rPr>
              <a:t>مرحلة الإرتكاز </a:t>
            </a:r>
            <a:endParaRPr lang="en-US" sz="3600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196976"/>
            <a:ext cx="4205288" cy="5184775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sz="1200" b="1"/>
          </a:p>
          <a:p>
            <a:pPr>
              <a:lnSpc>
                <a:spcPct val="80000"/>
              </a:lnSpc>
              <a:tabLst>
                <a:tab pos="984250" algn="l"/>
                <a:tab pos="2601913" algn="l"/>
                <a:tab pos="7983538" algn="r"/>
              </a:tabLst>
            </a:pPr>
            <a:endParaRPr lang="en-GB" altLang="en-US" sz="1200"/>
          </a:p>
        </p:txBody>
      </p:sp>
      <p:pic>
        <p:nvPicPr>
          <p:cNvPr id="2055" name="Picture 5" descr="APPU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77" y="1386582"/>
            <a:ext cx="2576345" cy="2713931"/>
          </a:xfrm>
          <a:noFill/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893763" y="4100513"/>
            <a:ext cx="8312150" cy="2616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r" rtl="1" eaLnBrk="0" hangingPunct="0"/>
            <a:r>
              <a:rPr lang="ar-SA" sz="28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الأهداف </a:t>
            </a:r>
            <a:endParaRPr lang="en-US" sz="2800" b="1" dirty="0">
              <a:solidFill>
                <a:srgbClr val="3333FF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/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تقليل فقدان السرعة أثناء ملامسة الأرض و الحصول على أقصى دفع للأمام </a:t>
            </a:r>
          </a:p>
          <a:p>
            <a:pPr lvl="0" algn="r" rtl="1" eaLnBrk="0" hangingPunct="0"/>
            <a:r>
              <a:rPr lang="ar-SA" sz="28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الخصائص الفنية </a:t>
            </a:r>
            <a:endParaRPr lang="en-GB" sz="2800" b="1" dirty="0" smtClean="0">
              <a:solidFill>
                <a:srgbClr val="3333FF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/>
            <a:r>
              <a:rPr lang="ar-EG" sz="2800" b="1" dirty="0" smtClean="0">
                <a:latin typeface="Lucida Sans Unicode" pitchFamily="34" charset="0"/>
                <a:cs typeface="Arial" charset="0"/>
              </a:rPr>
              <a:t>هناك 3 أوضاع هامة جدا للملاحظة في مرحلة الإرتكاز أثناء العدو</a:t>
            </a:r>
            <a:endParaRPr lang="en-GB" sz="2400" dirty="0"/>
          </a:p>
          <a:p>
            <a:pPr algn="l" eaLnBrk="0" hangingPunct="0">
              <a:defRPr/>
            </a:pPr>
            <a:r>
              <a:rPr lang="en-GB" sz="2400" dirty="0" smtClean="0"/>
              <a:t>.</a:t>
            </a:r>
            <a:endParaRPr lang="en-GB" sz="2400" dirty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51333"/>
              </p:ext>
            </p:extLst>
          </p:nvPr>
        </p:nvGraphicFramePr>
        <p:xfrm>
          <a:off x="4787240" y="1138328"/>
          <a:ext cx="4441628" cy="29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Bitmap Image" r:id="rId5" imgW="5458587" imgH="3638095" progId="Paint.Picture">
                  <p:embed/>
                </p:oleObj>
              </mc:Choice>
              <mc:Fallback>
                <p:oleObj name="Bitmap Image" r:id="rId5" imgW="5458587" imgH="3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240" y="1138328"/>
                        <a:ext cx="4441628" cy="296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8499826" y="2315952"/>
            <a:ext cx="465507" cy="46497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5745088" y="3213901"/>
            <a:ext cx="432387" cy="38562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6472554" y="2475471"/>
            <a:ext cx="484085" cy="45955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7016" y="3717032"/>
            <a:ext cx="15455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b="1" dirty="0" smtClean="0"/>
              <a:t>الأرتكاز الأمامي</a:t>
            </a:r>
            <a:endParaRPr lang="ar-EG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95860" y="3717032"/>
            <a:ext cx="15455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EG" b="1" dirty="0" smtClean="0"/>
              <a:t>الدفع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2936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uiExpand="1" build="p"/>
      <p:bldP spid="2057" grpId="0" animBg="1"/>
      <p:bldP spid="2058" grpId="0" animBg="1"/>
      <p:bldP spid="20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9" y="369630"/>
            <a:ext cx="4464496" cy="6080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  <a:cs typeface="Arial" pitchFamily="34" charset="0"/>
              </a:rPr>
              <a:t>الإرتكاز الأمامى </a:t>
            </a:r>
            <a:endParaRPr lang="fr-FR" sz="4000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3078" name="Picture 3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96" y="1408769"/>
            <a:ext cx="2370137" cy="5113338"/>
          </a:xfrm>
          <a:noFill/>
        </p:spPr>
      </p:pic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107187"/>
              </p:ext>
            </p:extLst>
          </p:nvPr>
        </p:nvGraphicFramePr>
        <p:xfrm>
          <a:off x="5003851" y="1068511"/>
          <a:ext cx="4341637" cy="289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Image bitmap" r:id="rId5" imgW="5458587" imgH="3638095" progId="Paint.Picture">
                  <p:embed/>
                </p:oleObj>
              </mc:Choice>
              <mc:Fallback>
                <p:oleObj name="Image bitmap" r:id="rId5" imgW="5458587" imgH="3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51" y="1068511"/>
                        <a:ext cx="4341637" cy="2895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2936776" y="4149080"/>
            <a:ext cx="684076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r" rt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ar-EG" altLang="en-US" sz="2800" b="1" dirty="0" smtClean="0">
                <a:cs typeface="Times New Roman" panose="02020603050405020304" pitchFamily="18" charset="0"/>
              </a:rPr>
              <a:t>وضع القدم أقرب ما يكون أسفل المسقط العمودي لمركز ثقل الجسم لتقليل قوى الفرملة</a:t>
            </a:r>
            <a:endParaRPr lang="ar-EG" altLang="en-US" sz="2800" b="1" dirty="0">
              <a:cs typeface="Times New Roman" panose="02020603050405020304" pitchFamily="18" charset="0"/>
            </a:endParaRPr>
          </a:p>
          <a:p>
            <a:pPr marL="457200" indent="-457200" algn="r" rt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ar-EG" altLang="en-US" sz="2800" b="1" dirty="0" smtClean="0">
                <a:cs typeface="Times New Roman" panose="02020603050405020304" pitchFamily="18" charset="0"/>
              </a:rPr>
              <a:t>الهبوط بنشاط على القدم </a:t>
            </a:r>
          </a:p>
          <a:p>
            <a:pPr marL="457200" indent="-457200" algn="r" rt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ar-EG" altLang="en-US" sz="2800" b="1" dirty="0" smtClean="0">
                <a:cs typeface="Times New Roman" panose="02020603050405020304" pitchFamily="18" charset="0"/>
              </a:rPr>
              <a:t>حركة السحب المخلبية  للخلف بالقدم تقلل المسافة بين المسقط الرأسي لمركز الثقل ونقطة الهبوط على الأرض</a:t>
            </a:r>
            <a:endParaRPr lang="en-GB" altLang="en-US" sz="2800" b="1" dirty="0" smtClean="0">
              <a:cs typeface="Times New Roman" panose="02020603050405020304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GB" altLang="en-US" sz="2800" b="1" dirty="0" smtClean="0">
                <a:cs typeface="Times New Roman" panose="02020603050405020304" pitchFamily="18" charset="0"/>
              </a:rPr>
              <a:t>.</a:t>
            </a: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5961112" y="3064145"/>
            <a:ext cx="420661" cy="42676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099023" y="5435317"/>
            <a:ext cx="693737" cy="6524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-951656" y="6536036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</a:t>
            </a:r>
            <a:r>
              <a:rPr lang="en-US" sz="1200" dirty="0"/>
              <a:t>4</a:t>
            </a:r>
            <a:endParaRPr lang="en-US" sz="1200" dirty="0" smtClean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46759" y="3459086"/>
            <a:ext cx="0" cy="2438173"/>
          </a:xfrm>
          <a:prstGeom prst="straightConnector1">
            <a:avLst/>
          </a:prstGeom>
          <a:ln w="57150">
            <a:solidFill>
              <a:srgbClr val="3333FF"/>
            </a:solidFill>
            <a:prstDash val="sysDash"/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 rot="60000">
            <a:off x="1502743" y="6371902"/>
            <a:ext cx="1080120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385049" y="3606189"/>
            <a:ext cx="136815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EG" sz="1600" b="1" dirty="0" smtClean="0">
                <a:cs typeface="Arial" charset="0"/>
              </a:rPr>
              <a:t>الارتكاز الامامي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17296" y="3606189"/>
            <a:ext cx="12241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ar-EG" b="1" dirty="0">
                <a:cs typeface="Arial" charset="0"/>
              </a:rPr>
              <a:t>الدفع </a:t>
            </a:r>
            <a:r>
              <a:rPr lang="ar-EG" b="1" dirty="0" smtClean="0">
                <a:cs typeface="Arial" charset="0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260648"/>
            <a:ext cx="6037285" cy="6080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latin typeface="IAAF Sans Bold" pitchFamily="50" charset="0"/>
              </a:rPr>
              <a:t>الأرتكاز الأمامي – حركة الذراعين</a:t>
            </a:r>
            <a:endParaRPr lang="fr-FR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3078" name="Picture 3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568" y="1408769"/>
            <a:ext cx="2370137" cy="5113338"/>
          </a:xfrm>
          <a:noFill/>
        </p:spPr>
      </p:pic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2069768"/>
              </p:ext>
            </p:extLst>
          </p:nvPr>
        </p:nvGraphicFramePr>
        <p:xfrm>
          <a:off x="5003851" y="1052736"/>
          <a:ext cx="4365290" cy="2911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Image bitmap" r:id="rId5" imgW="5458587" imgH="3638095" progId="Paint.Picture">
                  <p:embed/>
                </p:oleObj>
              </mc:Choice>
              <mc:Fallback>
                <p:oleObj name="Image bitmap" r:id="rId5" imgW="5458587" imgH="3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51" y="1052736"/>
                        <a:ext cx="4365290" cy="2911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3512840" y="4149080"/>
            <a:ext cx="63931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EG" altLang="en-US" sz="2800" b="1" dirty="0" smtClean="0">
                <a:latin typeface="Arial" panose="020B0604020202020204" pitchFamily="34" charset="0"/>
              </a:rPr>
              <a:t>1 – الأرتكاز </a:t>
            </a:r>
          </a:p>
          <a:p>
            <a:pPr algn="r" rtl="1">
              <a:spcBef>
                <a:spcPct val="50000"/>
              </a:spcBef>
            </a:pPr>
            <a:r>
              <a:rPr lang="ar-EG" altLang="en-US" sz="2800" b="1" dirty="0" smtClean="0">
                <a:latin typeface="Arial" panose="020B0604020202020204" pitchFamily="34" charset="0"/>
              </a:rPr>
              <a:t>تكنيك السحب بالقدم المخلبية</a:t>
            </a:r>
            <a:endParaRPr lang="en-GB" altLang="en-US" sz="2800" b="1" dirty="0" smtClean="0">
              <a:latin typeface="Arial" panose="020B0604020202020204" pitchFamily="34" charset="0"/>
            </a:endParaRPr>
          </a:p>
          <a:p>
            <a:pPr algn="r" rtl="1">
              <a:spcBef>
                <a:spcPct val="50000"/>
              </a:spcBef>
            </a:pPr>
            <a:r>
              <a:rPr lang="ar-EG" altLang="en-US" sz="2800" b="1" dirty="0" smtClean="0">
                <a:latin typeface="Arial" panose="020B0604020202020204" pitchFamily="34" charset="0"/>
              </a:rPr>
              <a:t>بواسطة </a:t>
            </a:r>
          </a:p>
          <a:p>
            <a:pPr algn="r" rtl="1">
              <a:spcBef>
                <a:spcPct val="50000"/>
              </a:spcBef>
            </a:pPr>
            <a:r>
              <a:rPr lang="ar-EG" altLang="en-US" sz="2800" b="1" dirty="0" smtClean="0">
                <a:latin typeface="Arial" panose="020B0604020202020204" pitchFamily="34" charset="0"/>
              </a:rPr>
              <a:t>حركة مرجحة نشطة بالذراع العكسية بالتبادل</a:t>
            </a:r>
            <a:endParaRPr lang="en-GB" altLang="en-US" sz="2800" b="1" dirty="0" smtClean="0">
              <a:latin typeface="Arial" panose="020B0604020202020204" pitchFamily="34" charset="0"/>
            </a:endParaRPr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5961112" y="3058117"/>
            <a:ext cx="420661" cy="42676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740968" y="5435317"/>
            <a:ext cx="693737" cy="6524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-303584" y="6536036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5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880992" y="2019919"/>
            <a:ext cx="642936" cy="0"/>
          </a:xfrm>
          <a:prstGeom prst="straightConnector1">
            <a:avLst/>
          </a:prstGeom>
          <a:ln w="57150">
            <a:prstDash val="sysDash"/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583360"/>
            <a:ext cx="34559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3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7902" y="305804"/>
            <a:ext cx="4567968" cy="635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  <a:cs typeface="Arial" pitchFamily="34" charset="0"/>
              </a:rPr>
              <a:t>الدفع للأمام </a:t>
            </a:r>
            <a:endParaRPr lang="fr-FR" sz="3200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4102" name="Picture 3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213" y="1417639"/>
            <a:ext cx="1789112" cy="4895850"/>
          </a:xfrm>
          <a:noFill/>
        </p:spPr>
      </p:pic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90547"/>
              </p:ext>
            </p:extLst>
          </p:nvPr>
        </p:nvGraphicFramePr>
        <p:xfrm>
          <a:off x="4064732" y="1254573"/>
          <a:ext cx="4824536" cy="321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Image bitmap" r:id="rId5" imgW="5458587" imgH="3638095" progId="Paint.Picture">
                  <p:embed/>
                </p:oleObj>
              </mc:Choice>
              <mc:Fallback>
                <p:oleObj name="Image bitmap" r:id="rId5" imgW="5458587" imgH="3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732" y="1254573"/>
                        <a:ext cx="4824536" cy="3217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5961112" y="2708920"/>
            <a:ext cx="515888" cy="50405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1424608" y="4373562"/>
            <a:ext cx="596900" cy="541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6</a:t>
            </a:r>
          </a:p>
        </p:txBody>
      </p:sp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72" y="4005064"/>
            <a:ext cx="37988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8432" y="4707141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 eaLnBrk="0" hangingPunct="0">
              <a:spcBef>
                <a:spcPct val="50000"/>
              </a:spcBef>
            </a:pP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ثنى ركبة الإرتكاز قليلا أثناء مرجحة الرجل الحرة المنثنية للأمام (2)</a:t>
            </a:r>
            <a:endParaRPr lang="fr-FR" sz="28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9" y="443905"/>
            <a:ext cx="4320480" cy="660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sz="5400" b="1" dirty="0" smtClean="0">
                <a:solidFill>
                  <a:schemeClr val="bg1"/>
                </a:solidFill>
                <a:latin typeface="IAAF Sans Bold" pitchFamily="50" charset="0"/>
              </a:rPr>
              <a:t>الدفع </a:t>
            </a:r>
            <a:endParaRPr lang="fr-FR" sz="54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10783"/>
              </p:ext>
            </p:extLst>
          </p:nvPr>
        </p:nvGraphicFramePr>
        <p:xfrm>
          <a:off x="4179853" y="1223714"/>
          <a:ext cx="4652884" cy="310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Image bitmap" r:id="rId4" imgW="5458587" imgH="3638095" progId="Paint.Picture">
                  <p:embed/>
                </p:oleObj>
              </mc:Choice>
              <mc:Fallback>
                <p:oleObj name="Image bitmap" r:id="rId4" imgW="5458587" imgH="3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53" y="1223714"/>
                        <a:ext cx="4652884" cy="3103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3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109" y="1432105"/>
            <a:ext cx="2741811" cy="5101553"/>
          </a:xfrm>
          <a:noFill/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8121352" y="2425405"/>
            <a:ext cx="504056" cy="49953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556109" y="5629276"/>
            <a:ext cx="681365" cy="55288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0" name="Oval 13"/>
          <p:cNvSpPr>
            <a:spLocks noChangeArrowheads="1"/>
          </p:cNvSpPr>
          <p:nvPr/>
        </p:nvSpPr>
        <p:spPr bwMode="auto">
          <a:xfrm>
            <a:off x="1064568" y="4724894"/>
            <a:ext cx="683181" cy="55288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1" name="Oval 14"/>
          <p:cNvSpPr>
            <a:spLocks noChangeArrowheads="1"/>
          </p:cNvSpPr>
          <p:nvPr/>
        </p:nvSpPr>
        <p:spPr bwMode="auto">
          <a:xfrm>
            <a:off x="1458894" y="3842585"/>
            <a:ext cx="681364" cy="554509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32" name="Oval 15"/>
          <p:cNvSpPr>
            <a:spLocks noChangeArrowheads="1"/>
          </p:cNvSpPr>
          <p:nvPr/>
        </p:nvSpPr>
        <p:spPr bwMode="auto">
          <a:xfrm>
            <a:off x="2581531" y="3882259"/>
            <a:ext cx="681365" cy="55451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29464" y="6581001"/>
            <a:ext cx="77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7</a:t>
            </a:r>
          </a:p>
        </p:txBody>
      </p:sp>
      <p:pic>
        <p:nvPicPr>
          <p:cNvPr id="9255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943400"/>
            <a:ext cx="37988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8864" y="4653136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>
              <a:spcBef>
                <a:spcPct val="50000"/>
              </a:spcBef>
            </a:pP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3 - أ</a:t>
            </a: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ثناء </a:t>
            </a: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الدفع يجب مد مفاصل الحوض و الركبة و القدم لرجل الإرتكاز </a:t>
            </a:r>
            <a:r>
              <a:rPr lang="ar-SA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بقوة</a:t>
            </a:r>
            <a:endParaRPr lang="ar-EG" sz="2800" b="1" dirty="0" smtClean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>
              <a:spcBef>
                <a:spcPct val="50000"/>
              </a:spcBef>
            </a:pPr>
            <a:r>
              <a:rPr lang="ar-EG" sz="2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ويرفع فخذ الرجل الحرة بسرعة للوضع الأفقي</a:t>
            </a:r>
            <a:endParaRPr lang="en-GB" sz="2800" b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 animBg="1"/>
      <p:bldP spid="5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3" descr="SUSPENS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94190"/>
            <a:ext cx="3519039" cy="3304572"/>
          </a:xfrm>
          <a:noFill/>
        </p:spPr>
      </p:pic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8620156"/>
              </p:ext>
            </p:extLst>
          </p:nvPr>
        </p:nvGraphicFramePr>
        <p:xfrm>
          <a:off x="4296753" y="1642269"/>
          <a:ext cx="5508625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Image bitmap" r:id="rId5" imgW="9123810" imgH="3095238" progId="Paint.Picture">
                  <p:embed/>
                </p:oleObj>
              </mc:Choice>
              <mc:Fallback>
                <p:oleObj name="Image bitmap" r:id="rId5" imgW="9123810" imgH="3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753" y="1642269"/>
                        <a:ext cx="5508625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5645151" y="3200401"/>
            <a:ext cx="347663" cy="3460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3" name="Oval 8"/>
          <p:cNvSpPr>
            <a:spLocks noChangeArrowheads="1"/>
          </p:cNvSpPr>
          <p:nvPr/>
        </p:nvSpPr>
        <p:spPr bwMode="auto">
          <a:xfrm>
            <a:off x="1322388" y="2576513"/>
            <a:ext cx="374650" cy="3746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4343401" y="2784475"/>
            <a:ext cx="346075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057456" y="6581001"/>
            <a:ext cx="84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8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4568" y="260648"/>
            <a:ext cx="3012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kern="0" dirty="0">
                <a:solidFill>
                  <a:schemeClr val="bg1"/>
                </a:solidFill>
                <a:latin typeface="DIN"/>
                <a:ea typeface="+mj-ea"/>
                <a:cs typeface="Arial" pitchFamily="34" charset="0"/>
              </a:rPr>
              <a:t>مرحلة الطيران 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4476" y="3717032"/>
            <a:ext cx="7591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eaLnBrk="0" hangingPunct="0"/>
            <a:r>
              <a:rPr lang="ar-SA" sz="28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الأهداف </a:t>
            </a:r>
          </a:p>
          <a:p>
            <a:pPr marL="342900" lvl="0" indent="-342900" algn="r" rtl="1" eaLnBrk="0" hangingPunct="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إحداث أقصى دفع للأمام </a:t>
            </a:r>
            <a:endParaRPr lang="en-US" sz="2800" b="1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  <a:p>
            <a:pPr marL="342900" lvl="0" indent="-342900" algn="r" rtl="1" eaLnBrk="0" hangingPunct="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و </a:t>
            </a:r>
            <a:r>
              <a:rPr lang="ar-SA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الإعداد لإرتكاز فعال أثناء ملامسة الأرض .</a:t>
            </a:r>
          </a:p>
          <a:p>
            <a:pPr lvl="0" algn="r" rtl="1" eaLnBrk="0" hangingPunct="0"/>
            <a:r>
              <a:rPr lang="ar-SA" sz="2800" b="1" dirty="0">
                <a:solidFill>
                  <a:srgbClr val="3333FF"/>
                </a:solidFill>
                <a:latin typeface="Lucida Sans Unicode" pitchFamily="34" charset="0"/>
                <a:cs typeface="Arial" charset="0"/>
              </a:rPr>
              <a:t>الخصائص الفنية </a:t>
            </a:r>
            <a:endParaRPr lang="ar-EG" sz="2800" b="1" dirty="0">
              <a:solidFill>
                <a:srgbClr val="3333FF"/>
              </a:solidFill>
              <a:latin typeface="Lucida Sans Unicode" pitchFamily="34" charset="0"/>
              <a:cs typeface="Arial" charset="0"/>
            </a:endParaRPr>
          </a:p>
          <a:p>
            <a:pPr lvl="0" algn="r" rtl="1" eaLnBrk="0" hangingPunct="0"/>
            <a:r>
              <a:rPr lang="ar-EG" sz="2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هناك 3 أوضاع هامة جدا للملاحظة في مرحلة الطيران أثناء العدو</a:t>
            </a:r>
            <a:endParaRPr lang="en-GB" sz="2400" dirty="0">
              <a:solidFill>
                <a:srgbClr val="000000"/>
              </a:solidFill>
            </a:endParaRPr>
          </a:p>
          <a:p>
            <a:pPr lvl="0" algn="r" rtl="1" eaLnBrk="0" hangingPunct="0"/>
            <a:endParaRPr lang="ar-SA" sz="2400" b="1" dirty="0">
              <a:solidFill>
                <a:srgbClr val="FF0000"/>
              </a:solidFill>
              <a:latin typeface="Lucida Sans Unicod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3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18" y="1606430"/>
            <a:ext cx="3227387" cy="4195763"/>
          </a:xfrm>
          <a:noFill/>
        </p:spPr>
      </p:pic>
      <p:graphicFrame>
        <p:nvGraphicFramePr>
          <p:cNvPr id="71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52591"/>
              </p:ext>
            </p:extLst>
          </p:nvPr>
        </p:nvGraphicFramePr>
        <p:xfrm>
          <a:off x="3968231" y="1606430"/>
          <a:ext cx="5559781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Image bitmap" r:id="rId5" imgW="9123810" imgH="3095238" progId="Paint.Picture">
                  <p:embed/>
                </p:oleObj>
              </mc:Choice>
              <mc:Fallback>
                <p:oleObj name="Image bitmap" r:id="rId5" imgW="9123810" imgH="3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231" y="1606430"/>
                        <a:ext cx="5559781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4736976" y="2415977"/>
            <a:ext cx="358775" cy="3746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77" name="Oval 15"/>
          <p:cNvSpPr>
            <a:spLocks noChangeArrowheads="1"/>
          </p:cNvSpPr>
          <p:nvPr/>
        </p:nvSpPr>
        <p:spPr bwMode="auto">
          <a:xfrm>
            <a:off x="2072680" y="3933056"/>
            <a:ext cx="595312" cy="541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066018" y="6581001"/>
            <a:ext cx="839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3.3.1 / 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4568" y="260648"/>
            <a:ext cx="3012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kern="0" dirty="0">
                <a:solidFill>
                  <a:schemeClr val="bg1"/>
                </a:solidFill>
                <a:latin typeface="DIN"/>
                <a:ea typeface="+mj-ea"/>
                <a:cs typeface="Arial" pitchFamily="34" charset="0"/>
              </a:rPr>
              <a:t>مرحلة الطيران 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4456" y="4182179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 eaLnBrk="0" hangingPunct="0"/>
            <a:r>
              <a:rPr lang="ar-EG" sz="24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1 - </a:t>
            </a:r>
            <a:r>
              <a:rPr lang="ar-SA" sz="24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تتجه </a:t>
            </a:r>
            <a:r>
              <a:rPr lang="ar-SA" sz="24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ركبه الرجل الممرجحة للأمام و لأعلى ( لإستمرار الدفع و زيادة طول الخطوة )</a:t>
            </a:r>
            <a:endParaRPr lang="ar-SA" sz="2400" b="1" dirty="0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3" grpId="0"/>
    </p:bld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338</Words>
  <Application>Microsoft Office PowerPoint</Application>
  <PresentationFormat>A4 Paper (210x297 mm)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IAAF_PPT</vt:lpstr>
      <vt:lpstr>Image bitmap</vt:lpstr>
      <vt:lpstr>Bitmap Image</vt:lpstr>
      <vt:lpstr>3.3.1 العدو</vt:lpstr>
      <vt:lpstr>التسلسل الكامل للحركة </vt:lpstr>
      <vt:lpstr>مرحلة الإرتكاز </vt:lpstr>
      <vt:lpstr>الإرتكاز الأمامى </vt:lpstr>
      <vt:lpstr>الأرتكاز الأمامي – حركة الذراعين</vt:lpstr>
      <vt:lpstr>الدفع للأمام </vt:lpstr>
      <vt:lpstr>الدفع </vt:lpstr>
      <vt:lpstr>PowerPoint Presentation</vt:lpstr>
      <vt:lpstr>PowerPoint Presentation</vt:lpstr>
      <vt:lpstr>PowerPoint Presentation</vt:lpstr>
    </vt:vector>
  </TitlesOfParts>
  <Company>IAAF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Dr-Hamdy-RDC-pc</cp:lastModifiedBy>
  <cp:revision>321</cp:revision>
  <dcterms:created xsi:type="dcterms:W3CDTF">2013-01-21T11:55:24Z</dcterms:created>
  <dcterms:modified xsi:type="dcterms:W3CDTF">2016-07-01T16:17:35Z</dcterms:modified>
</cp:coreProperties>
</file>